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91" r:id="rId1"/>
  </p:sldMasterIdLst>
  <p:sldIdLst>
    <p:sldId id="256" r:id="rId2"/>
    <p:sldId id="257" r:id="rId3"/>
    <p:sldId id="258" r:id="rId4"/>
    <p:sldId id="259" r:id="rId5"/>
    <p:sldId id="260" r:id="rId6"/>
    <p:sldId id="261" r:id="rId7"/>
    <p:sldId id="262" r:id="rId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80" d="100"/>
          <a:sy n="80" d="100"/>
        </p:scale>
        <p:origin x="-1920"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2069C06D-4ED8-42C6-905D-CA84CA1B6CBF}" type="datetime2">
              <a:rPr lang="en-US" smtClean="0"/>
              <a:t>Monday, May 1, 17</a:t>
            </a:fld>
            <a:endParaRPr lang="en-US" dirty="0"/>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dirty="0"/>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1789C0F2-17E0-497A-9BBE-0C73201AAFE3}"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56EEE0E-EDB0-4D84-86B0-50833DF22902}" type="datetime2">
              <a:rPr lang="en-US" smtClean="0"/>
              <a:t>Monday, May 1, 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89C0F2-17E0-497A-9BBE-0C73201AAFE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5114372C-B5AB-4C39-B273-B99224EB4DD5}" type="datetime2">
              <a:rPr lang="en-US" smtClean="0"/>
              <a:t>Monday, May 1, 17</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1789C0F2-17E0-497A-9BBE-0C73201AAFE3}"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4CB1CAA-32CD-4B55-B92A-B8F0843CACF4}" type="datetime2">
              <a:rPr lang="en-US" smtClean="0"/>
              <a:t>Monday, May 1, 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1789C0F2-17E0-497A-9BBE-0C73201AAFE3}" type="slidenum">
              <a:rPr lang="en-US" smtClean="0"/>
              <a:pPr/>
              <a:t>‹#›</a:t>
            </a:fld>
            <a:endParaRPr lang="en-US"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3AD8CDC4-3D19-4983-B478-82F6B8E5AB66}" type="datetime2">
              <a:rPr lang="en-US" smtClean="0"/>
              <a:t>Monday, May 1, 17</a:t>
            </a:fld>
            <a:endParaRPr lang="en-US" dirty="0"/>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1789C0F2-17E0-497A-9BBE-0C73201AAFE3}" type="slidenum">
              <a:rPr lang="en-US" smtClean="0"/>
              <a:pPr/>
              <a:t>‹#›</a:t>
            </a:fld>
            <a:endParaRPr lang="en-US" dirty="0"/>
          </a:p>
        </p:txBody>
      </p:sp>
      <p:sp>
        <p:nvSpPr>
          <p:cNvPr id="14" name="Footer Placeholder 13"/>
          <p:cNvSpPr>
            <a:spLocks noGrp="1"/>
          </p:cNvSpPr>
          <p:nvPr>
            <p:ph type="ftr" sz="quarter" idx="12"/>
          </p:nvPr>
        </p:nvSpPr>
        <p:spPr/>
        <p:txBody>
          <a:bodyPr/>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84B82477-D5D3-4181-8C11-75D0F2433A87}" type="datetime2">
              <a:rPr lang="en-US" smtClean="0"/>
              <a:t>Monday, May 1, 17</a:t>
            </a:fld>
            <a:endParaRPr lang="en-US" dirty="0"/>
          </a:p>
        </p:txBody>
      </p:sp>
      <p:sp>
        <p:nvSpPr>
          <p:cNvPr id="10" name="Slide Number Placeholder 9"/>
          <p:cNvSpPr>
            <a:spLocks noGrp="1"/>
          </p:cNvSpPr>
          <p:nvPr>
            <p:ph type="sldNum" sz="quarter" idx="16"/>
          </p:nvPr>
        </p:nvSpPr>
        <p:spPr/>
        <p:txBody>
          <a:bodyPr rtlCol="0"/>
          <a:lstStyle/>
          <a:p>
            <a:fld id="{1789C0F2-17E0-497A-9BBE-0C73201AAFE3}" type="slidenum">
              <a:rPr lang="en-US" smtClean="0"/>
              <a:pPr/>
              <a:t>‹#›</a:t>
            </a:fld>
            <a:endParaRPr lang="en-US" dirty="0"/>
          </a:p>
        </p:txBody>
      </p:sp>
      <p:sp>
        <p:nvSpPr>
          <p:cNvPr id="12" name="Footer Placeholder 11"/>
          <p:cNvSpPr>
            <a:spLocks noGrp="1"/>
          </p:cNvSpPr>
          <p:nvPr>
            <p:ph type="ftr" sz="quarter" idx="17"/>
          </p:nvPr>
        </p:nvSpPr>
        <p:spPr/>
        <p:txBody>
          <a:bodyPr rtlCol="0"/>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213E253B-1893-4367-8BAE-DF4BC10DC578}" type="datetime2">
              <a:rPr lang="en-US" smtClean="0"/>
              <a:t>Monday, May 1, 17</a:t>
            </a:fld>
            <a:endParaRPr lang="en-US" dirty="0"/>
          </a:p>
        </p:txBody>
      </p:sp>
      <p:sp>
        <p:nvSpPr>
          <p:cNvPr id="12" name="Slide Number Placeholder 11"/>
          <p:cNvSpPr>
            <a:spLocks noGrp="1"/>
          </p:cNvSpPr>
          <p:nvPr>
            <p:ph type="sldNum" sz="quarter" idx="16"/>
          </p:nvPr>
        </p:nvSpPr>
        <p:spPr/>
        <p:txBody>
          <a:bodyPr rtlCol="0"/>
          <a:lstStyle/>
          <a:p>
            <a:fld id="{1789C0F2-17E0-497A-9BBE-0C73201AAFE3}" type="slidenum">
              <a:rPr lang="en-US" smtClean="0"/>
              <a:pPr/>
              <a:t>‹#›</a:t>
            </a:fld>
            <a:endParaRPr lang="en-US" dirty="0"/>
          </a:p>
        </p:txBody>
      </p:sp>
      <p:sp>
        <p:nvSpPr>
          <p:cNvPr id="14" name="Footer Placeholder 13"/>
          <p:cNvSpPr>
            <a:spLocks noGrp="1"/>
          </p:cNvSpPr>
          <p:nvPr>
            <p:ph type="ftr" sz="quarter" idx="17"/>
          </p:nvPr>
        </p:nvSpPr>
        <p:spPr/>
        <p:txBody>
          <a:bodyPr rtlCol="0"/>
          <a:lstStyle/>
          <a:p>
            <a:endParaRPr lang="en-US" dirty="0"/>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8B62300D-25B3-4603-86C9-4CB776489F00}" type="datetime2">
              <a:rPr lang="en-US" smtClean="0"/>
              <a:t>Monday, May 1, 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1789C0F2-17E0-497A-9BBE-0C73201AAFE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314AD9-FCC8-48B7-B85B-012A91320DFF}" type="datetime2">
              <a:rPr lang="en-US" smtClean="0"/>
              <a:t>Monday, May 1, 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1789C0F2-17E0-497A-9BBE-0C73201AAFE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182DC50-D5DB-4F94-B367-9876CD2C4012}" type="datetime2">
              <a:rPr lang="en-US" smtClean="0"/>
              <a:t>Monday, May 1, 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1789C0F2-17E0-497A-9BBE-0C73201AAFE3}" type="slidenum">
              <a:rPr lang="en-US" smtClean="0"/>
              <a:pPr/>
              <a:t>‹#›</a:t>
            </a:fld>
            <a:endParaRPr lang="en-US" dirty="0"/>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292EB412-E790-42EA-81FE-2925D3A43D91}" type="datetime2">
              <a:rPr lang="en-US" smtClean="0"/>
              <a:t>Monday, May 1, 17</a:t>
            </a:fld>
            <a:endParaRPr lang="en-US" dirty="0"/>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1789C0F2-17E0-497A-9BBE-0C73201AAFE3}" type="slidenum">
              <a:rPr lang="en-US" smtClean="0"/>
              <a:pPr/>
              <a:t>‹#›</a:t>
            </a:fld>
            <a:endParaRPr lang="en-US" dirty="0"/>
          </a:p>
        </p:txBody>
      </p:sp>
      <p:sp>
        <p:nvSpPr>
          <p:cNvPr id="14" name="Footer Placeholder 13"/>
          <p:cNvSpPr>
            <a:spLocks noGrp="1"/>
          </p:cNvSpPr>
          <p:nvPr>
            <p:ph type="ftr" sz="quarter" idx="12"/>
          </p:nvPr>
        </p:nvSpPr>
        <p:spPr>
          <a:xfrm>
            <a:off x="1600200" y="6248206"/>
            <a:ext cx="4572000" cy="365125"/>
          </a:xfrm>
        </p:spPr>
        <p:txBody>
          <a:bodyPr rtlCol="0"/>
          <a:lstStyle/>
          <a:p>
            <a:endParaRPr lang="en-US" dirty="0"/>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Drag picture to placeholder or click icon to add</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0B385921-A91A-409C-921C-0E0EC1E750EC}" type="datetime2">
              <a:rPr lang="en-US" smtClean="0"/>
              <a:t>Monday, May 1, 17</a:t>
            </a:fld>
            <a:endParaRPr lang="en-US" dirty="0"/>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dirty="0"/>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1789C0F2-17E0-497A-9BBE-0C73201AAFE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Lst>
  <p:hf sldNum="0"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Housing Affordability in the Des Moines Metropolitan Area</a:t>
            </a:r>
            <a:endParaRPr lang="en-US" dirty="0"/>
          </a:p>
        </p:txBody>
      </p:sp>
      <p:sp>
        <p:nvSpPr>
          <p:cNvPr id="3" name="Subtitle 2"/>
          <p:cNvSpPr>
            <a:spLocks noGrp="1"/>
          </p:cNvSpPr>
          <p:nvPr>
            <p:ph type="subTitle" idx="1"/>
          </p:nvPr>
        </p:nvSpPr>
        <p:spPr/>
        <p:txBody>
          <a:bodyPr/>
          <a:lstStyle/>
          <a:p>
            <a:r>
              <a:rPr lang="en-US" dirty="0" smtClean="0"/>
              <a:t>Mackenzie Locey</a:t>
            </a:r>
            <a:endParaRPr lang="en-US" dirty="0"/>
          </a:p>
        </p:txBody>
      </p:sp>
    </p:spTree>
    <p:extLst>
      <p:ext uri="{BB962C8B-B14F-4D97-AF65-F5344CB8AC3E}">
        <p14:creationId xmlns:p14="http://schemas.microsoft.com/office/powerpoint/2010/main" val="792665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Goals</a:t>
            </a:r>
            <a:endParaRPr lang="en-US" dirty="0"/>
          </a:p>
        </p:txBody>
      </p:sp>
      <p:sp>
        <p:nvSpPr>
          <p:cNvPr id="3" name="Content Placeholder 2"/>
          <p:cNvSpPr>
            <a:spLocks noGrp="1"/>
          </p:cNvSpPr>
          <p:nvPr>
            <p:ph sz="quarter" idx="1"/>
          </p:nvPr>
        </p:nvSpPr>
        <p:spPr/>
        <p:txBody>
          <a:bodyPr/>
          <a:lstStyle/>
          <a:p>
            <a:r>
              <a:rPr lang="en-US" dirty="0" smtClean="0"/>
              <a:t>Create a Leaflet map with layers that show population, median household income, percent of income spent on housing, owner-occupied vacancy rate, renter-occupied vacancy rate, and total housing units for the DSM-MSA</a:t>
            </a:r>
          </a:p>
          <a:p>
            <a:endParaRPr lang="en-US" dirty="0"/>
          </a:p>
          <a:p>
            <a:r>
              <a:rPr lang="en-US" dirty="0" smtClean="0"/>
              <a:t>Leaflet</a:t>
            </a:r>
          </a:p>
          <a:p>
            <a:r>
              <a:rPr lang="en-US" dirty="0" err="1" smtClean="0"/>
              <a:t>GeoJSON</a:t>
            </a:r>
            <a:endParaRPr lang="en-US" dirty="0" smtClean="0"/>
          </a:p>
          <a:p>
            <a:r>
              <a:rPr lang="en-US" dirty="0" err="1" smtClean="0"/>
              <a:t>JQuery</a:t>
            </a:r>
            <a:endParaRPr lang="en-US" dirty="0"/>
          </a:p>
        </p:txBody>
      </p:sp>
    </p:spTree>
    <p:extLst>
      <p:ext uri="{BB962C8B-B14F-4D97-AF65-F5344CB8AC3E}">
        <p14:creationId xmlns:p14="http://schemas.microsoft.com/office/powerpoint/2010/main" val="4097129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Difficulties along the way</a:t>
            </a:r>
            <a:endParaRPr lang="en-US" dirty="0"/>
          </a:p>
        </p:txBody>
      </p:sp>
      <p:sp>
        <p:nvSpPr>
          <p:cNvPr id="3" name="Content Placeholder 2"/>
          <p:cNvSpPr>
            <a:spLocks noGrp="1"/>
          </p:cNvSpPr>
          <p:nvPr>
            <p:ph sz="quarter" idx="1"/>
          </p:nvPr>
        </p:nvSpPr>
        <p:spPr/>
        <p:txBody>
          <a:bodyPr/>
          <a:lstStyle/>
          <a:p>
            <a:r>
              <a:rPr lang="en-US" dirty="0" smtClean="0"/>
              <a:t>I had to condense down data that included every city in Iowa, which took up most of my time for the project.</a:t>
            </a:r>
          </a:p>
          <a:p>
            <a:r>
              <a:rPr lang="en-US" dirty="0" smtClean="0"/>
              <a:t>I had to troubleshoot a little bit on how to get the </a:t>
            </a:r>
            <a:r>
              <a:rPr lang="en-US" dirty="0" err="1" smtClean="0"/>
              <a:t>geoJSON</a:t>
            </a:r>
            <a:r>
              <a:rPr lang="en-US" dirty="0" smtClean="0"/>
              <a:t> into my script and have it show the way I wanted to.</a:t>
            </a:r>
            <a:endParaRPr lang="en-US" dirty="0"/>
          </a:p>
        </p:txBody>
      </p:sp>
    </p:spTree>
    <p:extLst>
      <p:ext uri="{BB962C8B-B14F-4D97-AF65-F5344CB8AC3E}">
        <p14:creationId xmlns:p14="http://schemas.microsoft.com/office/powerpoint/2010/main" val="1833042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sp>
        <p:nvSpPr>
          <p:cNvPr id="3" name="Content Placeholder 2"/>
          <p:cNvSpPr>
            <a:spLocks noGrp="1"/>
          </p:cNvSpPr>
          <p:nvPr>
            <p:ph sz="quarter" idx="1"/>
          </p:nvPr>
        </p:nvSpPr>
        <p:spPr>
          <a:xfrm>
            <a:off x="612648" y="1600200"/>
            <a:ext cx="4038727" cy="4495800"/>
          </a:xfrm>
        </p:spPr>
        <p:txBody>
          <a:bodyPr>
            <a:normAutofit fontScale="92500" lnSpcReduction="10000"/>
          </a:bodyPr>
          <a:lstStyle/>
          <a:p>
            <a:r>
              <a:rPr lang="en-US" dirty="0" smtClean="0"/>
              <a:t>A leaflet map that has layers with circle markers to compare the different values for population, median household income, percent of income spent on housing each month, vacancy rates, and total housing units along with a polygon layer with the city boundaries.</a:t>
            </a:r>
            <a:endParaRPr lang="en-US" dirty="0"/>
          </a:p>
        </p:txBody>
      </p:sp>
      <p:pic>
        <p:nvPicPr>
          <p:cNvPr id="4" name="Picture 3" descr="Screen Shot 2017-05-01 at 4.52.29 PM.png"/>
          <p:cNvPicPr>
            <a:picLocks noChangeAspect="1"/>
          </p:cNvPicPr>
          <p:nvPr/>
        </p:nvPicPr>
        <p:blipFill rotWithShape="1">
          <a:blip r:embed="rId2" cstate="print">
            <a:extLst>
              <a:ext uri="{28A0092B-C50C-407E-A947-70E740481C1C}">
                <a14:useLocalDpi xmlns:a14="http://schemas.microsoft.com/office/drawing/2010/main" val="0"/>
              </a:ext>
            </a:extLst>
          </a:blip>
          <a:srcRect l="28646" t="15833" r="36806" b="16389"/>
          <a:stretch/>
        </p:blipFill>
        <p:spPr>
          <a:xfrm>
            <a:off x="4810125" y="1671022"/>
            <a:ext cx="4127499" cy="5060855"/>
          </a:xfrm>
          <a:prstGeom prst="rect">
            <a:avLst/>
          </a:prstGeom>
        </p:spPr>
      </p:pic>
    </p:spTree>
    <p:extLst>
      <p:ext uri="{BB962C8B-B14F-4D97-AF65-F5344CB8AC3E}">
        <p14:creationId xmlns:p14="http://schemas.microsoft.com/office/powerpoint/2010/main" val="2931398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5-01 at 4.53.4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475090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01 at 4.53.52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71500"/>
            <a:ext cx="9144000" cy="5715000"/>
          </a:xfrm>
          <a:prstGeom prst="rect">
            <a:avLst/>
          </a:prstGeom>
        </p:spPr>
      </p:pic>
    </p:spTree>
    <p:extLst>
      <p:ext uri="{BB962C8B-B14F-4D97-AF65-F5344CB8AC3E}">
        <p14:creationId xmlns:p14="http://schemas.microsoft.com/office/powerpoint/2010/main" val="1574731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a:t>
            </a:r>
            <a:r>
              <a:rPr lang="en-US" dirty="0" err="1" smtClean="0"/>
              <a:t>cont</a:t>
            </a:r>
            <a:r>
              <a:rPr lang="en-US" dirty="0" smtClean="0"/>
              <a:t>)</a:t>
            </a:r>
            <a:endParaRPr lang="en-US" dirty="0"/>
          </a:p>
        </p:txBody>
      </p:sp>
      <p:sp>
        <p:nvSpPr>
          <p:cNvPr id="3" name="Content Placeholder 2"/>
          <p:cNvSpPr>
            <a:spLocks noGrp="1"/>
          </p:cNvSpPr>
          <p:nvPr>
            <p:ph sz="quarter" idx="1"/>
          </p:nvPr>
        </p:nvSpPr>
        <p:spPr/>
        <p:txBody>
          <a:bodyPr/>
          <a:lstStyle/>
          <a:p>
            <a:r>
              <a:rPr lang="en-US" dirty="0" smtClean="0"/>
              <a:t>The site shows all of the relevant statistical factors that affect housing affordability and discusses what the values mean.</a:t>
            </a:r>
            <a:endParaRPr lang="en-US" dirty="0"/>
          </a:p>
        </p:txBody>
      </p:sp>
      <p:pic>
        <p:nvPicPr>
          <p:cNvPr id="4" name="Picture 3" descr="Screen Shot 2017-05-01 at 4.55.19 PM.png"/>
          <p:cNvPicPr>
            <a:picLocks noChangeAspect="1"/>
          </p:cNvPicPr>
          <p:nvPr/>
        </p:nvPicPr>
        <p:blipFill rotWithShape="1">
          <a:blip r:embed="rId2" cstate="print">
            <a:extLst>
              <a:ext uri="{28A0092B-C50C-407E-A947-70E740481C1C}">
                <a14:useLocalDpi xmlns:a14="http://schemas.microsoft.com/office/drawing/2010/main" val="0"/>
              </a:ext>
            </a:extLst>
          </a:blip>
          <a:srcRect t="11334" b="9166"/>
          <a:stretch/>
        </p:blipFill>
        <p:spPr>
          <a:xfrm>
            <a:off x="612648" y="2952750"/>
            <a:ext cx="7859622" cy="3905250"/>
          </a:xfrm>
          <a:prstGeom prst="rect">
            <a:avLst/>
          </a:prstGeom>
        </p:spPr>
      </p:pic>
    </p:spTree>
    <p:extLst>
      <p:ext uri="{BB962C8B-B14F-4D97-AF65-F5344CB8AC3E}">
        <p14:creationId xmlns:p14="http://schemas.microsoft.com/office/powerpoint/2010/main" val="13259155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Median.thmx</Template>
  <TotalTime>10</TotalTime>
  <Words>183</Words>
  <Application>Microsoft Macintosh PowerPoint</Application>
  <PresentationFormat>On-screen Show (4:3)</PresentationFormat>
  <Paragraphs>15</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Median</vt:lpstr>
      <vt:lpstr>Housing Affordability in the Des Moines Metropolitan Area</vt:lpstr>
      <vt:lpstr>Initial Goals</vt:lpstr>
      <vt:lpstr>Difficulties along the way</vt:lpstr>
      <vt:lpstr>Output</vt:lpstr>
      <vt:lpstr>PowerPoint Presentation</vt:lpstr>
      <vt:lpstr>PowerPoint Presentation</vt:lpstr>
      <vt:lpstr>Output (cont)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Affordability in the Des Moines Metropolitan Area</dc:title>
  <dc:creator>Mackenzie Locey</dc:creator>
  <cp:lastModifiedBy>Mackenzie Locey</cp:lastModifiedBy>
  <cp:revision>2</cp:revision>
  <dcterms:created xsi:type="dcterms:W3CDTF">2017-05-01T21:46:12Z</dcterms:created>
  <dcterms:modified xsi:type="dcterms:W3CDTF">2017-05-01T21:56:32Z</dcterms:modified>
</cp:coreProperties>
</file>